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63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94660"/>
  </p:normalViewPr>
  <p:slideViewPr>
    <p:cSldViewPr snapToGrid="0">
      <p:cViewPr>
        <p:scale>
          <a:sx n="100" d="100"/>
          <a:sy n="100" d="100"/>
        </p:scale>
        <p:origin x="3600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05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029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8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044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993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574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769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8587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25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0911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17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3D842-DE4B-437E-8260-BD1216966A50}" type="datetimeFigureOut">
              <a:rPr lang="de-DE" smtClean="0"/>
              <a:t>24.07.2024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738F8-7123-44F1-ADD1-114909A54BA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02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Pflanze, Stein, orange enthält.&#10;&#10;Automatisch generierte Beschreibung">
            <a:extLst>
              <a:ext uri="{FF2B5EF4-FFF2-40B4-BE49-F238E27FC236}">
                <a16:creationId xmlns:a16="http://schemas.microsoft.com/office/drawing/2014/main" id="{4E35402F-5F98-E482-EFBA-9779C3311A4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1" r="22978"/>
          <a:stretch/>
        </p:blipFill>
        <p:spPr bwMode="auto">
          <a:xfrm>
            <a:off x="3141092" y="64082"/>
            <a:ext cx="3666490" cy="12090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feld 2">
            <a:extLst>
              <a:ext uri="{FF2B5EF4-FFF2-40B4-BE49-F238E27FC236}">
                <a16:creationId xmlns:a16="http://schemas.microsoft.com/office/drawing/2014/main" id="{176205E5-F880-537C-6B68-B8201C4FC8B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50419" y="30480"/>
            <a:ext cx="3128645" cy="1243648"/>
          </a:xfrm>
          <a:prstGeom prst="rect">
            <a:avLst/>
          </a:prstGeom>
          <a:solidFill>
            <a:srgbClr val="21477C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de-DE" sz="20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Textfeld 2">
            <a:extLst>
              <a:ext uri="{FF2B5EF4-FFF2-40B4-BE49-F238E27FC236}">
                <a16:creationId xmlns:a16="http://schemas.microsoft.com/office/drawing/2014/main" id="{85F3F668-B739-8350-9011-CDF3AA61CE2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50419" y="1390650"/>
            <a:ext cx="6854190" cy="914400"/>
          </a:xfrm>
          <a:prstGeom prst="rect">
            <a:avLst/>
          </a:prstGeom>
          <a:solidFill>
            <a:srgbClr val="21477C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de-DE" sz="2800" b="1" dirty="0" err="1">
                <a:solidFill>
                  <a:srgbClr val="FFFFFF"/>
                </a:solidFill>
                <a:effectLst/>
                <a:latin typeface="Roboto" pitchFamily="2" charset="0"/>
                <a:ea typeface="Roboto" pitchFamily="2" charset="0"/>
              </a:rPr>
              <a:t>MitBaden</a:t>
            </a:r>
            <a:endParaRPr lang="de-DE" sz="1100" b="1" dirty="0">
              <a:effectLst/>
              <a:latin typeface="Roboto" pitchFamily="2" charset="0"/>
              <a:ea typeface="Roboto" pitchFamily="2" charset="0"/>
            </a:endParaRPr>
          </a:p>
          <a:p>
            <a:pPr algn="ctr"/>
            <a:r>
              <a:rPr lang="de-DE" sz="2000" b="1" dirty="0">
                <a:solidFill>
                  <a:srgbClr val="FFFFFF"/>
                </a:solidFill>
                <a:effectLst/>
                <a:latin typeface="Roboto" pitchFamily="2" charset="0"/>
                <a:ea typeface="Roboto" pitchFamily="2" charset="0"/>
              </a:rPr>
              <a:t>24. November – 26.November 2023</a:t>
            </a:r>
            <a:endParaRPr lang="de-DE" sz="1100" b="1" dirty="0">
              <a:effectLst/>
              <a:latin typeface="Roboto" pitchFamily="2" charset="0"/>
              <a:ea typeface="Roboto" pitchFamily="2" charset="0"/>
            </a:endParaRPr>
          </a:p>
        </p:txBody>
      </p:sp>
      <p:pic>
        <p:nvPicPr>
          <p:cNvPr id="10" name="Grafik 387321561" descr="Ein Bild, das Zeichnung, Entwurf, Weihnachtsbaum, Darstellung enthält.&#10;&#10;Automatisch generierte Beschreibung">
            <a:extLst>
              <a:ext uri="{FF2B5EF4-FFF2-40B4-BE49-F238E27FC236}">
                <a16:creationId xmlns:a16="http://schemas.microsoft.com/office/drawing/2014/main" id="{A11ABEC6-11C9-394E-00E3-01918923EBD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" r="1069"/>
          <a:stretch>
            <a:fillRect/>
          </a:stretch>
        </p:blipFill>
        <p:spPr bwMode="auto">
          <a:xfrm>
            <a:off x="33655" y="7680817"/>
            <a:ext cx="6814820" cy="2138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feld 66">
            <a:extLst>
              <a:ext uri="{FF2B5EF4-FFF2-40B4-BE49-F238E27FC236}">
                <a16:creationId xmlns:a16="http://schemas.microsoft.com/office/drawing/2014/main" id="{85B49A5C-12B2-8EC6-EE62-572078A141E1}"/>
              </a:ext>
            </a:extLst>
          </p:cNvPr>
          <p:cNvSpPr txBox="1"/>
          <p:nvPr/>
        </p:nvSpPr>
        <p:spPr>
          <a:xfrm>
            <a:off x="374475" y="2429192"/>
            <a:ext cx="6105525" cy="504761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Liebe Stammes- und Landesmitarbeitenden, liebe Ranger*Rover,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Wir laden euch herzlich ein </a:t>
            </a:r>
            <a:r>
              <a:rPr lang="de-DE" sz="1400" dirty="0" err="1">
                <a:effectLst/>
                <a:latin typeface="Roboto Light" pitchFamily="2" charset="0"/>
                <a:ea typeface="Roboto Light" pitchFamily="2" charset="0"/>
              </a:rPr>
              <a:t>MitBaden</a:t>
            </a:r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 zu erleben. Euch erwartet ein Wochenende voller Spiel und Spaß. Freut euch auf ein buntes Programm mit inhaltlichen und kreativen Workshops. Hier ist für jede*n etwas dabei – ob Jonglieren, Musizieren, Töpfern oder inhaltliche Themen wie Glaube und Inklusion.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Es wird Zeit geben sich über das Wiedersehen zu freuen, neue Gesichter kennenzulernen, inhaltlich zu arbeiten und sich mit Pfadfinder*innen anderer Stämme über die tägliche Arbeit auszutauschen und zu vernetzen. Und natürlich dürfen ausgiebige Lagerfeuerrunden mit Gesang und Musik sowie eine </a:t>
            </a:r>
            <a:r>
              <a:rPr lang="de-DE" sz="1400" dirty="0" err="1">
                <a:effectLst/>
                <a:latin typeface="Roboto Light" pitchFamily="2" charset="0"/>
                <a:ea typeface="Roboto Light" pitchFamily="2" charset="0"/>
              </a:rPr>
              <a:t>Pfadiparty</a:t>
            </a:r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 nicht fehlen. 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Also packt euren Rucksack mit guter Laune, verschiedensten Instrumenten sowie weiteren Pfadis aus eurem Stamm. Wir freuen uns auf ein spannendes Wochenende mit euch allen! Meldet euch an </a:t>
            </a:r>
            <a:r>
              <a:rPr lang="de-DE" sz="1400" dirty="0">
                <a:effectLst/>
                <a:latin typeface="Roboto Light" pitchFamily="2" charset="0"/>
                <a:ea typeface="Roboto Light" pitchFamily="2" charset="0"/>
                <a:cs typeface="Segoe UI Emoji" panose="020B0502040204020203" pitchFamily="34" charset="0"/>
              </a:rPr>
              <a:t>:)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Gut Pfad!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400" dirty="0">
                <a:effectLst/>
                <a:latin typeface="Roboto Light" pitchFamily="2" charset="0"/>
                <a:ea typeface="Roboto Light" pitchFamily="2" charset="0"/>
              </a:rPr>
              <a:t>Hanna, Martin und Nici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</p:txBody>
      </p:sp>
      <p:sp>
        <p:nvSpPr>
          <p:cNvPr id="5" name="Rechteck 3">
            <a:extLst>
              <a:ext uri="{FF2B5EF4-FFF2-40B4-BE49-F238E27FC236}">
                <a16:creationId xmlns:a16="http://schemas.microsoft.com/office/drawing/2014/main" id="{A9E15907-E2A3-361D-CC3B-A5156E17A7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525" y="30480"/>
            <a:ext cx="6838950" cy="9845040"/>
          </a:xfrm>
          <a:prstGeom prst="rect">
            <a:avLst/>
          </a:prstGeom>
          <a:noFill/>
          <a:ln w="127000">
            <a:solidFill>
              <a:srgbClr val="2147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12" name="Grafik 1927252496">
            <a:extLst>
              <a:ext uri="{FF2B5EF4-FFF2-40B4-BE49-F238E27FC236}">
                <a16:creationId xmlns:a16="http://schemas.microsoft.com/office/drawing/2014/main" id="{4B6EDCD8-4551-27BB-5D2B-8BE3FF6D7F6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58560" y="9306798"/>
            <a:ext cx="488315" cy="4883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C8A832-6EB8-9BF9-4E68-A75919443B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759" y="-1734"/>
            <a:ext cx="3429000" cy="130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864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95DE75-33B9-6EDF-736B-B040E3A3F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2</a:t>
            </a:fld>
            <a:endParaRPr lang="en-GB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C85E22-10EA-A3A1-1510-2E37CA1EE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26967"/>
              </p:ext>
            </p:extLst>
          </p:nvPr>
        </p:nvGraphicFramePr>
        <p:xfrm>
          <a:off x="9525" y="265756"/>
          <a:ext cx="6838950" cy="5211778"/>
        </p:xfrm>
        <a:graphic>
          <a:graphicData uri="http://schemas.openxmlformats.org/drawingml/2006/table">
            <a:tbl>
              <a:tblPr firstRow="1" firstCol="1" bandRow="1"/>
              <a:tblGrid>
                <a:gridCol w="211183">
                  <a:extLst>
                    <a:ext uri="{9D8B030D-6E8A-4147-A177-3AD203B41FA5}">
                      <a16:colId xmlns:a16="http://schemas.microsoft.com/office/drawing/2014/main" val="3553878198"/>
                    </a:ext>
                  </a:extLst>
                </a:gridCol>
                <a:gridCol w="3263917">
                  <a:extLst>
                    <a:ext uri="{9D8B030D-6E8A-4147-A177-3AD203B41FA5}">
                      <a16:colId xmlns:a16="http://schemas.microsoft.com/office/drawing/2014/main" val="3239175490"/>
                    </a:ext>
                  </a:extLst>
                </a:gridCol>
                <a:gridCol w="267121">
                  <a:extLst>
                    <a:ext uri="{9D8B030D-6E8A-4147-A177-3AD203B41FA5}">
                      <a16:colId xmlns:a16="http://schemas.microsoft.com/office/drawing/2014/main" val="607426610"/>
                    </a:ext>
                  </a:extLst>
                </a:gridCol>
                <a:gridCol w="2761726">
                  <a:extLst>
                    <a:ext uri="{9D8B030D-6E8A-4147-A177-3AD203B41FA5}">
                      <a16:colId xmlns:a16="http://schemas.microsoft.com/office/drawing/2014/main" val="2885480744"/>
                    </a:ext>
                  </a:extLst>
                </a:gridCol>
                <a:gridCol w="335003">
                  <a:extLst>
                    <a:ext uri="{9D8B030D-6E8A-4147-A177-3AD203B41FA5}">
                      <a16:colId xmlns:a16="http://schemas.microsoft.com/office/drawing/2014/main" val="2876374394"/>
                    </a:ext>
                  </a:extLst>
                </a:gridCol>
              </a:tblGrid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077880"/>
                  </a:ext>
                </a:extLst>
              </a:tr>
              <a:tr h="1105498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1285" marR="121920" algn="ctr">
                        <a:lnSpc>
                          <a:spcPts val="1450"/>
                        </a:lnSpc>
                        <a:spcBef>
                          <a:spcPts val="12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spc="-2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Wann?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24.11.2023 – 26.11.2023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Anmeldeschluss: 19.11.2023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46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22860" marR="121920" algn="ctr">
                        <a:lnSpc>
                          <a:spcPts val="145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de-DE" sz="1300" b="1" spc="-3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muss</a:t>
                      </a:r>
                      <a:r>
                        <a:rPr lang="de-DE" sz="1300" b="1" spc="-3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ich</a:t>
                      </a:r>
                      <a:r>
                        <a:rPr lang="de-DE" sz="1300" b="1" spc="-4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spc="-1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mitbringen?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Schlafsack Spannbetttuch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Kopfkissen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Hausschuhe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Festes Schuhwerk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Teilnahmebeitrag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Instrumente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Liederbücher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Gute Laune </a:t>
                      </a: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Segoe UI Emoji" panose="020B0502040204020203" pitchFamily="34" charset="0"/>
                        </a:rPr>
                        <a:t>😊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E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0642895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 dirty="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638407"/>
                  </a:ext>
                </a:extLst>
              </a:tr>
              <a:tr h="203119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21920" algn="ctr">
                        <a:lnSpc>
                          <a:spcPts val="1455"/>
                        </a:lnSpc>
                        <a:spcBef>
                          <a:spcPts val="106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spc="-2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Wo?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Schullandheim Luginsland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Im </a:t>
                      </a:r>
                      <a:r>
                        <a:rPr lang="de-DE" sz="1100" b="0" i="0" dirty="0" err="1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Stohren</a:t>
                      </a: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 22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79244 Münstertal / Schwarzwald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Die Fahrtkosten werden erstattet. Bitte Mitfahrgelegenheiten nutzen!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DD1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 dirty="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063902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 dirty="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787053"/>
                  </a:ext>
                </a:extLst>
              </a:tr>
              <a:tr h="1272242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42315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spc="-10" dirty="0">
                          <a:solidFill>
                            <a:srgbClr val="FFFFFF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Wer?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FFFFFF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Alle Pfadis in Baden ab 16 Jahren bzw. ab Leitungsrundenmitglied (jünger möglich)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1" dirty="0">
                          <a:solidFill>
                            <a:srgbClr val="FFFFFF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036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Kontakt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Bei Fragen könnt ihr euch 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gerne bei Eberhard oder Claudia melden baden@vcp.de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484199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600021"/>
                  </a:ext>
                </a:extLst>
              </a:tr>
              <a:tr h="167813">
                <a:tc gridSpan="5">
                  <a:txBody>
                    <a:bodyPr/>
                    <a:lstStyle/>
                    <a:p>
                      <a:pPr marL="67945" algn="l">
                        <a:lnSpc>
                          <a:spcPts val="1455"/>
                        </a:lnSpc>
                      </a:pPr>
                      <a:r>
                        <a:rPr lang="de-DE" sz="1000" b="1" kern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-----------------------------------------------------------------------------------------------</a:t>
                      </a:r>
                      <a:endParaRPr lang="de-DE" sz="1000" b="1" kern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015660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FDE15A86-4817-6420-2655-55CA0CC20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" y="1715157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hteck 3">
            <a:extLst>
              <a:ext uri="{FF2B5EF4-FFF2-40B4-BE49-F238E27FC236}">
                <a16:creationId xmlns:a16="http://schemas.microsoft.com/office/drawing/2014/main" id="{A9E15907-E2A3-361D-CC3B-A5156E17A7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525" y="30480"/>
            <a:ext cx="6838950" cy="9845040"/>
          </a:xfrm>
          <a:prstGeom prst="rect">
            <a:avLst/>
          </a:prstGeom>
          <a:noFill/>
          <a:ln w="127000">
            <a:solidFill>
              <a:srgbClr val="2147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2" name="Textfeld 1179480125">
            <a:extLst>
              <a:ext uri="{FF2B5EF4-FFF2-40B4-BE49-F238E27FC236}">
                <a16:creationId xmlns:a16="http://schemas.microsoft.com/office/drawing/2014/main" id="{D45A16D5-30FF-BD43-E3D4-E7D9DB154F6F}"/>
              </a:ext>
            </a:extLst>
          </p:cNvPr>
          <p:cNvSpPr txBox="1"/>
          <p:nvPr/>
        </p:nvSpPr>
        <p:spPr>
          <a:xfrm>
            <a:off x="201825" y="5712810"/>
            <a:ext cx="6318885" cy="380174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1600" dirty="0">
                <a:effectLst/>
                <a:latin typeface="Roboto" pitchFamily="2" charset="0"/>
                <a:ea typeface="Roboto" pitchFamily="2" charset="0"/>
              </a:rPr>
              <a:t>Der Teilnahmebeitrag beträgt 20€</a:t>
            </a:r>
            <a:endParaRPr lang="de-DE" sz="1100" dirty="0">
              <a:effectLst/>
              <a:latin typeface="Roboto" pitchFamily="2" charset="0"/>
              <a:ea typeface="Roboto" pitchFamily="2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de-DE" sz="1400" dirty="0"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						  </a:t>
            </a:r>
            <a:r>
              <a:rPr lang="de-DE" sz="2400" b="1" dirty="0">
                <a:solidFill>
                  <a:srgbClr val="21477C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</a:rPr>
              <a:t>Meldet euch jetzt an!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3" name="Grafik 2" descr="Ein Bild, das Clipart, Grafiken, Cartoon, Design enthält.&#10;&#10;Automatisch generierte Beschreibung">
            <a:extLst>
              <a:ext uri="{FF2B5EF4-FFF2-40B4-BE49-F238E27FC236}">
                <a16:creationId xmlns:a16="http://schemas.microsoft.com/office/drawing/2014/main" id="{C375DB1B-C2C0-6509-CE46-7A17BB4D1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00" y="6522720"/>
            <a:ext cx="2600960" cy="2600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438521124">
            <a:extLst>
              <a:ext uri="{FF2B5EF4-FFF2-40B4-BE49-F238E27FC236}">
                <a16:creationId xmlns:a16="http://schemas.microsoft.com/office/drawing/2014/main" id="{BCC13FA6-F663-51A1-6A18-DD3523A807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4388" y="8510128"/>
            <a:ext cx="11239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6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C85E22-10EA-A3A1-1510-2E37CA1EE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440808"/>
              </p:ext>
            </p:extLst>
          </p:nvPr>
        </p:nvGraphicFramePr>
        <p:xfrm>
          <a:off x="9525" y="141931"/>
          <a:ext cx="6838950" cy="5211778"/>
        </p:xfrm>
        <a:graphic>
          <a:graphicData uri="http://schemas.openxmlformats.org/drawingml/2006/table">
            <a:tbl>
              <a:tblPr firstRow="1" firstCol="1" bandRow="1"/>
              <a:tblGrid>
                <a:gridCol w="211183">
                  <a:extLst>
                    <a:ext uri="{9D8B030D-6E8A-4147-A177-3AD203B41FA5}">
                      <a16:colId xmlns:a16="http://schemas.microsoft.com/office/drawing/2014/main" val="3553878198"/>
                    </a:ext>
                  </a:extLst>
                </a:gridCol>
                <a:gridCol w="3263917">
                  <a:extLst>
                    <a:ext uri="{9D8B030D-6E8A-4147-A177-3AD203B41FA5}">
                      <a16:colId xmlns:a16="http://schemas.microsoft.com/office/drawing/2014/main" val="3239175490"/>
                    </a:ext>
                  </a:extLst>
                </a:gridCol>
                <a:gridCol w="267121">
                  <a:extLst>
                    <a:ext uri="{9D8B030D-6E8A-4147-A177-3AD203B41FA5}">
                      <a16:colId xmlns:a16="http://schemas.microsoft.com/office/drawing/2014/main" val="607426610"/>
                    </a:ext>
                  </a:extLst>
                </a:gridCol>
                <a:gridCol w="2761726">
                  <a:extLst>
                    <a:ext uri="{9D8B030D-6E8A-4147-A177-3AD203B41FA5}">
                      <a16:colId xmlns:a16="http://schemas.microsoft.com/office/drawing/2014/main" val="2885480744"/>
                    </a:ext>
                  </a:extLst>
                </a:gridCol>
                <a:gridCol w="335003">
                  <a:extLst>
                    <a:ext uri="{9D8B030D-6E8A-4147-A177-3AD203B41FA5}">
                      <a16:colId xmlns:a16="http://schemas.microsoft.com/office/drawing/2014/main" val="2876374394"/>
                    </a:ext>
                  </a:extLst>
                </a:gridCol>
              </a:tblGrid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077880"/>
                  </a:ext>
                </a:extLst>
              </a:tr>
              <a:tr h="1105498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1285" marR="121920" algn="ctr">
                        <a:lnSpc>
                          <a:spcPts val="1450"/>
                        </a:lnSpc>
                        <a:spcBef>
                          <a:spcPts val="12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spc="-2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Wann?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24.11.2023 – 26.11.2023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272415" marR="271780" indent="635" algn="ctr">
                        <a:lnSpc>
                          <a:spcPct val="9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Anmeldeschluss: 19.11.2023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46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22860" marR="121920" algn="ctr">
                        <a:lnSpc>
                          <a:spcPts val="145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de-DE" sz="1300" b="1" spc="-3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muss</a:t>
                      </a:r>
                      <a:r>
                        <a:rPr lang="de-DE" sz="1300" b="1" spc="-3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ich</a:t>
                      </a:r>
                      <a:r>
                        <a:rPr lang="de-DE" sz="1300" b="1" spc="-4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300" b="1" spc="-10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mitbringen?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Schlafsack Spannbetttuch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Kopfkissen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Hausschuhe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Festes Schuhwerk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Teilnahmebeitrag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Instrumente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Liederbücher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39140" indent="1270" algn="ctr">
                        <a:lnSpc>
                          <a:spcPct val="97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Gute Laune </a:t>
                      </a:r>
                      <a:r>
                        <a:rPr lang="de-DE" sz="1100" b="0" i="0" spc="-1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Segoe UI Emoji" panose="020B0502040204020203" pitchFamily="34" charset="0"/>
                        </a:rPr>
                        <a:t>😊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E2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0642895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638407"/>
                  </a:ext>
                </a:extLst>
              </a:tr>
              <a:tr h="203119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21920" algn="ctr">
                        <a:lnSpc>
                          <a:spcPts val="1455"/>
                        </a:lnSpc>
                        <a:spcBef>
                          <a:spcPts val="106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0" i="0" spc="-25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Wo?</a:t>
                      </a:r>
                      <a:endParaRPr lang="de-DE" sz="1000" b="0" i="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Schullandheim Luginsland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Im </a:t>
                      </a:r>
                      <a:r>
                        <a:rPr lang="de-DE" sz="1100" b="0" i="0" dirty="0" err="1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Stohren</a:t>
                      </a: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 22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79244 Münstertal / Schwarzwald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330200" marR="328295" algn="ctr">
                        <a:lnSpc>
                          <a:spcPct val="96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Die Fahrtkosten werden erstattet. Bitte Mitfahrgelegenheiten nutzen!</a:t>
                      </a:r>
                      <a:endParaRPr lang="de-DE" sz="11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DD1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063902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787053"/>
                  </a:ext>
                </a:extLst>
              </a:tr>
              <a:tr h="1272242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42315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300" b="0" i="0" spc="-10" dirty="0">
                          <a:solidFill>
                            <a:srgbClr val="FFFFFF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Wer?</a:t>
                      </a:r>
                      <a:endParaRPr lang="de-DE" sz="1000" b="0" i="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0" i="0" spc="-10" dirty="0">
                          <a:solidFill>
                            <a:srgbClr val="FFFFFF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Alle Pfadis in Baden ab 16 Jahren bzw. ab Leitungsrundenmitglied (jünger möglich)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marL="457200" marR="740410" algn="ctr">
                        <a:lnSpc>
                          <a:spcPct val="97000"/>
                        </a:lnSpc>
                        <a:spcAft>
                          <a:spcPts val="0"/>
                        </a:spcAft>
                        <a:tabLst>
                          <a:tab pos="767715" algn="l"/>
                        </a:tabLst>
                      </a:pPr>
                      <a:r>
                        <a:rPr lang="de-DE" sz="11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036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300" b="1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  <a:cs typeface="Times New Roman" panose="02020603050405020304" pitchFamily="18" charset="0"/>
                        </a:rPr>
                        <a:t>Kontakt</a:t>
                      </a:r>
                      <a:endParaRPr lang="de-DE" sz="1000" dirty="0">
                        <a:effectLst/>
                        <a:latin typeface="Roboto" pitchFamily="2" charset="0"/>
                        <a:ea typeface="Roboto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Bei Fragen könnt ihr euch 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tabLst>
                          <a:tab pos="767715" algn="l"/>
                        </a:tabLst>
                      </a:pPr>
                      <a:r>
                        <a:rPr lang="de-DE" sz="1100" b="0" i="0" dirty="0">
                          <a:solidFill>
                            <a:srgbClr val="000000"/>
                          </a:solidFill>
                          <a:effectLst/>
                          <a:latin typeface="Roboto Light" pitchFamily="2" charset="0"/>
                          <a:ea typeface="Roboto Light" pitchFamily="2" charset="0"/>
                          <a:cs typeface="Times New Roman" panose="02020603050405020304" pitchFamily="18" charset="0"/>
                        </a:rPr>
                        <a:t>gerne bei Eberhard oder Claudia melden baden@vcp.de</a:t>
                      </a:r>
                      <a:endParaRPr lang="de-DE" sz="10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484199"/>
                  </a:ext>
                </a:extLst>
              </a:tr>
              <a:tr h="156657">
                <a:tc>
                  <a:txBody>
                    <a:bodyPr/>
                    <a:lstStyle/>
                    <a:p>
                      <a:pPr algn="ctr"/>
                      <a:r>
                        <a:rPr lang="de-DE" sz="10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 dirty="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  <a:latin typeface="Roboto" panose="020000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600021"/>
                  </a:ext>
                </a:extLst>
              </a:tr>
              <a:tr h="167813">
                <a:tc gridSpan="5">
                  <a:txBody>
                    <a:bodyPr/>
                    <a:lstStyle/>
                    <a:p>
                      <a:pPr marL="67945" algn="l">
                        <a:lnSpc>
                          <a:spcPts val="1455"/>
                        </a:lnSpc>
                      </a:pPr>
                      <a:r>
                        <a:rPr lang="de-DE" sz="1000" b="1" kern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-----------------------------------------------------------------------------------------------</a:t>
                      </a:r>
                      <a:endParaRPr lang="de-DE" sz="1000" b="1" kern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087" marR="6408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015660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FDE15A86-4817-6420-2655-55CA0CC20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" y="1715157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feld 828616765">
            <a:extLst>
              <a:ext uri="{FF2B5EF4-FFF2-40B4-BE49-F238E27FC236}">
                <a16:creationId xmlns:a16="http://schemas.microsoft.com/office/drawing/2014/main" id="{B221A8DB-7E53-B00E-FB4C-017FA1955F47}"/>
              </a:ext>
            </a:extLst>
          </p:cNvPr>
          <p:cNvSpPr txBox="1"/>
          <p:nvPr/>
        </p:nvSpPr>
        <p:spPr>
          <a:xfrm>
            <a:off x="161115" y="5344900"/>
            <a:ext cx="6318885" cy="2570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1000" b="1" dirty="0">
                <a:effectLst/>
                <a:latin typeface="Roboto" pitchFamily="2" charset="0"/>
                <a:ea typeface="Roboto" pitchFamily="2" charset="0"/>
              </a:rPr>
              <a:t>Anmeldung zu </a:t>
            </a:r>
            <a:r>
              <a:rPr lang="de-DE" sz="1000" b="1" dirty="0" err="1">
                <a:effectLst/>
                <a:latin typeface="Roboto" pitchFamily="2" charset="0"/>
                <a:ea typeface="Roboto" pitchFamily="2" charset="0"/>
              </a:rPr>
              <a:t>MitBaden</a:t>
            </a:r>
            <a:endParaRPr lang="de-DE" sz="1000" b="1" dirty="0">
              <a:effectLst/>
              <a:latin typeface="Roboto" pitchFamily="2" charset="0"/>
              <a:ea typeface="Roboto" pitchFamily="2" charset="0"/>
            </a:endParaRPr>
          </a:p>
          <a:p>
            <a:endParaRPr lang="de-DE" sz="1100" b="1" dirty="0">
              <a:effectLst/>
              <a:latin typeface="Roboto" pitchFamily="2" charset="0"/>
              <a:ea typeface="Roboto" pitchFamily="2" charset="0"/>
            </a:endParaRPr>
          </a:p>
          <a:p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Hiermit melde ich mich verbindlich zu </a:t>
            </a:r>
            <a:r>
              <a:rPr lang="de-DE" sz="1000" dirty="0" err="1">
                <a:effectLst/>
                <a:latin typeface="Roboto Light" pitchFamily="2" charset="0"/>
                <a:ea typeface="Roboto Light" pitchFamily="2" charset="0"/>
              </a:rPr>
              <a:t>MitBaden</a:t>
            </a:r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 an. Den Teilnahmebeitrag von 20€ bringe ich zur Veranstaltung mit.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pPr>
              <a:lnSpc>
                <a:spcPct val="50000"/>
              </a:lnSpc>
            </a:pPr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--------------------------------------------------------------------	---------------------------------------------------------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Name, Vorname				</a:t>
            </a:r>
            <a:r>
              <a:rPr lang="de-DE" sz="1000" dirty="0">
                <a:latin typeface="Roboto Light" pitchFamily="2" charset="0"/>
                <a:ea typeface="Roboto Light" pitchFamily="2" charset="0"/>
              </a:rPr>
              <a:t>		</a:t>
            </a:r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E-Mail-Adresse, Handynummer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pPr>
              <a:lnSpc>
                <a:spcPct val="50000"/>
              </a:lnSpc>
            </a:pPr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--------------------------------------------------------------------	---------------------------------------------------------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Straße, Hausnummer					Geburtstag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 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pPr>
              <a:lnSpc>
                <a:spcPct val="50000"/>
              </a:lnSpc>
            </a:pPr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--------------------------------------------------------------------	---------------------------------------------------------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PLZ, Ort							Vegane Ernährung? Unverträglichkeiten?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+mj-lt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+mj-lt"/>
              <a:ea typeface="Calibri" panose="020F0502020204030204" pitchFamily="34" charset="0"/>
            </a:endParaRPr>
          </a:p>
          <a:p>
            <a:r>
              <a:rPr lang="de-DE" sz="1200" dirty="0">
                <a:effectLst/>
                <a:latin typeface="+mj-lt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+mj-lt"/>
              <a:ea typeface="Calibri" panose="020F0502020204030204" pitchFamily="34" charset="0"/>
            </a:endParaRPr>
          </a:p>
          <a:p>
            <a:r>
              <a:rPr lang="de-DE" sz="1200" dirty="0">
                <a:effectLst/>
                <a:latin typeface="+mj-lt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+mj-lt"/>
              <a:ea typeface="Calibri" panose="020F05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9D4726-3B06-06C8-8ACE-29475B185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819913"/>
              </p:ext>
            </p:extLst>
          </p:nvPr>
        </p:nvGraphicFramePr>
        <p:xfrm>
          <a:off x="214175" y="7904333"/>
          <a:ext cx="6089650" cy="1066800"/>
        </p:xfrm>
        <a:graphic>
          <a:graphicData uri="http://schemas.openxmlformats.org/drawingml/2006/table">
            <a:tbl>
              <a:tblPr firstRow="1" firstCol="1" bandRow="1"/>
              <a:tblGrid>
                <a:gridCol w="269240">
                  <a:extLst>
                    <a:ext uri="{9D8B030D-6E8A-4147-A177-3AD203B41FA5}">
                      <a16:colId xmlns:a16="http://schemas.microsoft.com/office/drawing/2014/main" val="127643474"/>
                    </a:ext>
                  </a:extLst>
                </a:gridCol>
                <a:gridCol w="5820410">
                  <a:extLst>
                    <a:ext uri="{9D8B030D-6E8A-4147-A177-3AD203B41FA5}">
                      <a16:colId xmlns:a16="http://schemas.microsoft.com/office/drawing/2014/main" val="25177062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>
                          <a:effectLst/>
                          <a:latin typeface="Segoe UI Symbol" panose="020B0502040204020203" pitchFamily="34" charset="0"/>
                          <a:ea typeface="Calibri" panose="020F0502020204030204" pitchFamily="34" charset="0"/>
                          <a:cs typeface="Segoe UI Symbol" panose="020B0502040204020203" pitchFamily="34" charset="0"/>
                        </a:rPr>
                        <a:t>☐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Ich bin mit der Weitergabe meiner Kontaktdaten auf einer </a:t>
                      </a:r>
                      <a:r>
                        <a:rPr lang="de-DE" sz="1000" b="0" i="0" dirty="0" err="1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Teilnehmendenliste</a:t>
                      </a:r>
                      <a:r>
                        <a:rPr lang="de-DE" sz="10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 oder zur Bildung von Fahrgemeinschaften einverstanden.</a:t>
                      </a:r>
                      <a:endParaRPr lang="de-DE" sz="12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864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>
                          <a:effectLst/>
                          <a:latin typeface="Segoe UI Symbol" panose="020B0502040204020203" pitchFamily="34" charset="0"/>
                          <a:ea typeface="Calibri" panose="020F0502020204030204" pitchFamily="34" charset="0"/>
                          <a:cs typeface="Segoe UI Symbol" panose="020B0502040204020203" pitchFamily="34" charset="0"/>
                        </a:rPr>
                        <a:t>☐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Fotos, die von mir während der Veranstaltung gemacht werden, dürfen für die Öffentlichkeitsarbeit des VCP Land Baden (Homepage, Flyer, </a:t>
                      </a:r>
                      <a:r>
                        <a:rPr lang="de-DE" sz="1000" b="0" i="0" dirty="0" err="1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Badenzeit</a:t>
                      </a:r>
                      <a:r>
                        <a:rPr lang="de-DE" sz="10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) verwendet werden.</a:t>
                      </a:r>
                      <a:endParaRPr lang="de-DE" sz="12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532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>
                          <a:effectLst/>
                          <a:latin typeface="Segoe UI Symbol" panose="020B0502040204020203" pitchFamily="34" charset="0"/>
                          <a:ea typeface="Calibri" panose="020F0502020204030204" pitchFamily="34" charset="0"/>
                          <a:cs typeface="Segoe UI Symbol" panose="020B0502040204020203" pitchFamily="34" charset="0"/>
                        </a:rPr>
                        <a:t>☐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="0" i="0" dirty="0">
                          <a:effectLst/>
                          <a:latin typeface="Roboto Light" pitchFamily="2" charset="0"/>
                          <a:ea typeface="Roboto Light" pitchFamily="2" charset="0"/>
                          <a:cs typeface="Segoe UI Symbol" panose="020B0502040204020203" pitchFamily="34" charset="0"/>
                        </a:rPr>
                        <a:t>Ich erteile meine ausdrückliche Erlaubnis, dass die von mir angegebenen Daten elektronisch verarbeitet und für die Durchführung und Abwicklung dieser Veranstaltung genutzt werden (z.B. für Zuschussbeantragungen etc.)</a:t>
                      </a:r>
                      <a:endParaRPr lang="de-DE" sz="1200" b="0" i="0" dirty="0">
                        <a:effectLst/>
                        <a:latin typeface="Roboto Light" pitchFamily="2" charset="0"/>
                        <a:ea typeface="Roboto Light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256404"/>
                  </a:ext>
                </a:extLst>
              </a:tr>
            </a:tbl>
          </a:graphicData>
        </a:graphic>
      </p:graphicFrame>
      <p:sp>
        <p:nvSpPr>
          <p:cNvPr id="8" name="Textfeld 2">
            <a:extLst>
              <a:ext uri="{FF2B5EF4-FFF2-40B4-BE49-F238E27FC236}">
                <a16:creationId xmlns:a16="http://schemas.microsoft.com/office/drawing/2014/main" id="{F55AA42A-115B-3077-2124-ABA0E2D75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115" y="9019520"/>
            <a:ext cx="5692140" cy="739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67945" marR="1767840">
              <a:spcBef>
                <a:spcPts val="75"/>
              </a:spcBef>
              <a:spcAft>
                <a:spcPts val="0"/>
              </a:spcAft>
            </a:pPr>
            <a:r>
              <a:rPr lang="de-DE" sz="900" dirty="0">
                <a:effectLst/>
                <a:latin typeface="Roboto Light" pitchFamily="2" charset="0"/>
                <a:ea typeface="Roboto Light" pitchFamily="2" charset="0"/>
                <a:cs typeface="Segoe UI Symbol" panose="020B0502040204020203" pitchFamily="34" charset="0"/>
              </a:rPr>
              <a:t>U</a:t>
            </a:r>
            <a:r>
              <a:rPr lang="de-DE" sz="1000" dirty="0">
                <a:effectLst/>
                <a:latin typeface="Roboto Light" pitchFamily="2" charset="0"/>
                <a:ea typeface="Roboto Light" pitchFamily="2" charset="0"/>
              </a:rPr>
              <a:t>nterschrift</a:t>
            </a:r>
            <a:r>
              <a:rPr lang="de-DE" sz="1000" spc="-75" dirty="0">
                <a:effectLst/>
                <a:latin typeface="Roboto Light" pitchFamily="2" charset="0"/>
                <a:ea typeface="Roboto Light" pitchFamily="2" charset="0"/>
              </a:rPr>
              <a:t> Teilnehmer*in / </a:t>
            </a:r>
            <a:r>
              <a:rPr lang="de-DE" sz="1000" spc="-10" dirty="0">
                <a:effectLst/>
                <a:latin typeface="Roboto Light" pitchFamily="2" charset="0"/>
                <a:ea typeface="Roboto Light" pitchFamily="2" charset="0"/>
              </a:rPr>
              <a:t>Erziehungsberechtigte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200" dirty="0">
                <a:effectLst/>
                <a:latin typeface="+mj-lt"/>
                <a:ea typeface="Calibri" panose="020F0502020204030204" pitchFamily="34" charset="0"/>
              </a:rPr>
              <a:t> </a:t>
            </a:r>
            <a:endParaRPr lang="de-DE" sz="1100" dirty="0">
              <a:effectLst/>
              <a:latin typeface="+mj-lt"/>
              <a:ea typeface="Calibri" panose="020F0502020204030204" pitchFamily="34" charset="0"/>
            </a:endParaRPr>
          </a:p>
          <a:p>
            <a:pPr marL="67945" marR="1767840">
              <a:spcBef>
                <a:spcPts val="75"/>
              </a:spcBef>
              <a:spcAft>
                <a:spcPts val="0"/>
              </a:spcAft>
            </a:pPr>
            <a:r>
              <a:rPr lang="de-DE" sz="1200" dirty="0">
                <a:effectLst/>
                <a:latin typeface="Roboto Light" pitchFamily="2" charset="0"/>
                <a:ea typeface="Roboto Light" pitchFamily="2" charset="0"/>
              </a:rPr>
              <a:t>-------------------------------------------------------------------------</a:t>
            </a:r>
            <a:endParaRPr lang="de-DE" sz="1100" dirty="0">
              <a:effectLst/>
              <a:latin typeface="Roboto Light" pitchFamily="2" charset="0"/>
              <a:ea typeface="Roboto Light" pitchFamily="2" charset="0"/>
            </a:endParaRPr>
          </a:p>
          <a:p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</p:txBody>
      </p:sp>
      <p:pic>
        <p:nvPicPr>
          <p:cNvPr id="10" name="Grafik 43571750">
            <a:extLst>
              <a:ext uri="{FF2B5EF4-FFF2-40B4-BE49-F238E27FC236}">
                <a16:creationId xmlns:a16="http://schemas.microsoft.com/office/drawing/2014/main" id="{78C5656A-F21E-21A5-DE2B-C53FA521BC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1195" y="9132001"/>
            <a:ext cx="598805" cy="598805"/>
          </a:xfrm>
          <a:prstGeom prst="rect">
            <a:avLst/>
          </a:prstGeom>
        </p:spPr>
      </p:pic>
      <p:sp>
        <p:nvSpPr>
          <p:cNvPr id="5" name="Rechteck 3">
            <a:extLst>
              <a:ext uri="{FF2B5EF4-FFF2-40B4-BE49-F238E27FC236}">
                <a16:creationId xmlns:a16="http://schemas.microsoft.com/office/drawing/2014/main" id="{A9E15907-E2A3-361D-CC3B-A5156E17A7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525" y="30480"/>
            <a:ext cx="6838950" cy="9845040"/>
          </a:xfrm>
          <a:prstGeom prst="rect">
            <a:avLst/>
          </a:prstGeom>
          <a:noFill/>
          <a:ln w="127000">
            <a:solidFill>
              <a:srgbClr val="2147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BE3997-99D3-BAA4-FB6E-E84EF6A4157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35232" y="9628299"/>
            <a:ext cx="61706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900" dirty="0">
                <a:latin typeface="Roboto Light" pitchFamily="2" charset="0"/>
                <a:ea typeface="Roboto Light" pitchFamily="2" charset="0"/>
              </a:rPr>
              <a:t>Unterstützt durch das Ministerium für Soziales und Integration aus Mitteln des Landes Baden-Württemberg</a:t>
            </a:r>
          </a:p>
        </p:txBody>
      </p:sp>
    </p:spTree>
    <p:extLst>
      <p:ext uri="{BB962C8B-B14F-4D97-AF65-F5344CB8AC3E}">
        <p14:creationId xmlns:p14="http://schemas.microsoft.com/office/powerpoint/2010/main" val="128257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597</Words>
  <Application>Microsoft Office PowerPoint</Application>
  <PresentationFormat>A4 Paper (210x297 mm)</PresentationFormat>
  <Paragraphs>162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Consolas</vt:lpstr>
      <vt:lpstr>Roboto</vt:lpstr>
      <vt:lpstr>Roboto Light</vt:lpstr>
      <vt:lpstr>Segoe UI Symbol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Hauenstein</dc:creator>
  <cp:lastModifiedBy>Nicole Hauenstein</cp:lastModifiedBy>
  <cp:revision>9</cp:revision>
  <dcterms:created xsi:type="dcterms:W3CDTF">2024-01-26T09:40:37Z</dcterms:created>
  <dcterms:modified xsi:type="dcterms:W3CDTF">2024-07-24T13:23:11Z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a0af989-4ec3-4f27-abd2-8184de99bef0_Enabled">
    <vt:lpwstr>true</vt:lpwstr>
  </property>
  <property fmtid="{D5CDD505-2E9C-101B-9397-08002B2CF9AE}" pid="3" name="MSIP_Label_ca0af989-4ec3-4f27-abd2-8184de99bef0_SetDate">
    <vt:lpwstr>2024-07-24T13:21:51Z</vt:lpwstr>
  </property>
  <property fmtid="{D5CDD505-2E9C-101B-9397-08002B2CF9AE}" pid="4" name="MSIP_Label_ca0af989-4ec3-4f27-abd2-8184de99bef0_Method">
    <vt:lpwstr>Privileged</vt:lpwstr>
  </property>
  <property fmtid="{D5CDD505-2E9C-101B-9397-08002B2CF9AE}" pid="5" name="MSIP_Label_ca0af989-4ec3-4f27-abd2-8184de99bef0_Name">
    <vt:lpwstr>Public</vt:lpwstr>
  </property>
  <property fmtid="{D5CDD505-2E9C-101B-9397-08002B2CF9AE}" pid="6" name="MSIP_Label_ca0af989-4ec3-4f27-abd2-8184de99bef0_SiteId">
    <vt:lpwstr>c8823c91-be81-4f89-b024-6c3dd789c106</vt:lpwstr>
  </property>
  <property fmtid="{D5CDD505-2E9C-101B-9397-08002B2CF9AE}" pid="7" name="MSIP_Label_ca0af989-4ec3-4f27-abd2-8184de99bef0_ActionId">
    <vt:lpwstr>2e64d23c-7b3a-4c47-b2ba-40bc3aee7c75</vt:lpwstr>
  </property>
  <property fmtid="{D5CDD505-2E9C-101B-9397-08002B2CF9AE}" pid="8" name="MSIP_Label_ca0af989-4ec3-4f27-abd2-8184de99bef0_ContentBits">
    <vt:lpwstr>0</vt:lpwstr>
  </property>
</Properties>
</file>